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417" r:id="rId2"/>
    <p:sldId id="420" r:id="rId3"/>
    <p:sldId id="744" r:id="rId4"/>
    <p:sldId id="772" r:id="rId5"/>
    <p:sldId id="773" r:id="rId6"/>
    <p:sldId id="774" r:id="rId7"/>
    <p:sldId id="775" r:id="rId8"/>
    <p:sldId id="776" r:id="rId9"/>
    <p:sldId id="777" r:id="rId10"/>
    <p:sldId id="778" r:id="rId11"/>
    <p:sldId id="779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5" r:id="rId46"/>
    <p:sldId id="814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5" r:id="rId56"/>
    <p:sldId id="826" r:id="rId57"/>
    <p:sldId id="827" r:id="rId58"/>
    <p:sldId id="828" r:id="rId59"/>
    <p:sldId id="829" r:id="rId60"/>
    <p:sldId id="830" r:id="rId61"/>
    <p:sldId id="831" r:id="rId62"/>
    <p:sldId id="832" r:id="rId63"/>
    <p:sldId id="833" r:id="rId64"/>
    <p:sldId id="834" r:id="rId65"/>
    <p:sldId id="835" r:id="rId66"/>
    <p:sldId id="836" r:id="rId67"/>
    <p:sldId id="837" r:id="rId68"/>
    <p:sldId id="838" r:id="rId69"/>
    <p:sldId id="839" r:id="rId70"/>
    <p:sldId id="840" r:id="rId71"/>
    <p:sldId id="841" r:id="rId72"/>
    <p:sldId id="842" r:id="rId73"/>
    <p:sldId id="843" r:id="rId74"/>
    <p:sldId id="844" r:id="rId75"/>
    <p:sldId id="845" r:id="rId76"/>
    <p:sldId id="846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F18870"/>
    <a:srgbClr val="56CA95"/>
    <a:srgbClr val="58B6E5"/>
    <a:srgbClr val="AFAFAF"/>
    <a:srgbClr val="EC5F74"/>
    <a:srgbClr val="0B3774"/>
    <a:srgbClr val="4E753B"/>
    <a:srgbClr val="BD934E"/>
    <a:srgbClr val="2E4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8" autoAdjust="0"/>
    <p:restoredTop sz="96104"/>
  </p:normalViewPr>
  <p:slideViewPr>
    <p:cSldViewPr snapToGrid="0">
      <p:cViewPr varScale="1">
        <p:scale>
          <a:sx n="116" d="100"/>
          <a:sy n="116" d="100"/>
        </p:scale>
        <p:origin x="6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2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94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4.xml"/><Relationship Id="rId7" Type="http://schemas.openxmlformats.org/officeDocument/2006/relationships/image" Target="../media/image1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2.xml"/><Relationship Id="rId7" Type="http://schemas.openxmlformats.org/officeDocument/2006/relationships/image" Target="../media/image1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9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1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5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495288" cy="3051642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	x1, LABEL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：标识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指令的目标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x1,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下一条被执行的指令是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并且，在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中保存返回地址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指令汇编格式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41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1204980"/>
            <a:chOff x="1887176" y="1780606"/>
            <a:chExt cx="2526840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0(x1)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结束子例程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07EE73-5714-9D6F-FB5E-961B4C51CEEC}"/>
              </a:ext>
            </a:extLst>
          </p:cNvPr>
          <p:cNvSpPr txBox="1"/>
          <p:nvPr/>
        </p:nvSpPr>
        <p:spPr>
          <a:xfrm>
            <a:off x="1716553" y="3411908"/>
            <a:ext cx="901537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loop:				......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x9=x10*x11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的实现细节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j		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exit: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kumimoji="1" lang="en-US" altLang="zh-CN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x0, 0(x1)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返回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2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Register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(rs1) + SEXT(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[11:0])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指令的汇编指令格式为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imm12(rs1)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，或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rs1,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imm12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90FF85B-0A80-2621-2956-7A812B8E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83187"/>
              </p:ext>
            </p:extLst>
          </p:nvPr>
        </p:nvGraphicFramePr>
        <p:xfrm>
          <a:off x="1431398" y="5235206"/>
          <a:ext cx="9137366" cy="953876"/>
        </p:xfrm>
        <a:graphic>
          <a:graphicData uri="http://schemas.openxmlformats.org/drawingml/2006/table">
            <a:tbl>
              <a:tblPr firstRow="1" firstCol="1" bandRow="1"/>
              <a:tblGrid>
                <a:gridCol w="169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31                    20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19    15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marL="1905"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14   12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11     7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6        0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x0040 0000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1111 1111 1100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00101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00001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1100111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imm[11:0]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jalr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I-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类型跳转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1078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513307"/>
            <a:chOff x="1887176" y="1780606"/>
            <a:chExt cx="2526840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指令能够提供的而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指令无法提供的重要特点？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计算出的地址被限制于内存的一定范围之内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偏移范围为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对于下一条被执行的指令位于何处没有限制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8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指令，调用子例程：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如何计算子例程的起始地址，将其赋值给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对于汇编程序员来说，可以使用伪指令，简化编程工作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Label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汇编器将其翻译为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30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汇编器按照内存分配的规则计算出标记相对于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offsetHi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#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offsetHi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offsetLo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		#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offsetLo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98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495288" cy="2589975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跳转至子例程的返回位置，利用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继续执行子例程调用结束后原程序的后续指令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0(x1)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ret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24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495288" cy="1204982"/>
            <a:chOff x="1887176" y="1780606"/>
            <a:chExt cx="2526840" cy="5270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子例程相关的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58E84F0-5965-FF86-EE0E-23246727B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049874"/>
              </p:ext>
            </p:extLst>
          </p:nvPr>
        </p:nvGraphicFramePr>
        <p:xfrm>
          <a:off x="1286539" y="3429000"/>
          <a:ext cx="9154633" cy="2442721"/>
        </p:xfrm>
        <a:graphic>
          <a:graphicData uri="http://schemas.openxmlformats.org/drawingml/2006/table">
            <a:tbl>
              <a:tblPr firstRow="1" firstCol="1" bandRow="1"/>
              <a:tblGrid>
                <a:gridCol w="202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5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伪指令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tabLst>
                          <a:tab pos="311150" algn="l"/>
                        </a:tabLst>
                      </a:pPr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基本指令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含义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pt-BR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 Label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offsetHi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x1,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offsetLo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调用子例程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（</a:t>
                      </a:r>
                      <a:r>
                        <a:rPr lang="en-US" alt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）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pt-BR" sz="1800" b="1" kern="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t-BR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x0, 0(x1)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从子例程返回（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1126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495288" cy="2589976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设计一个子例程，完成乘法运算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计算两个二进制补码整数的乘法，采用与十进制乘法相同的算法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(-2)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为例，采用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位二进制补码表示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8F2296-B8C0-E166-10F2-A4DE1D16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91088"/>
              </p:ext>
            </p:extLst>
          </p:nvPr>
        </p:nvGraphicFramePr>
        <p:xfrm>
          <a:off x="2331927" y="4112156"/>
          <a:ext cx="2952750" cy="2054315"/>
        </p:xfrm>
        <a:graphic>
          <a:graphicData uri="http://schemas.openxmlformats.org/drawingml/2006/table">
            <a:tbl>
              <a:tblPr/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(-2)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5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(-6)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文本框 5">
            <a:extLst>
              <a:ext uri="{FF2B5EF4-FFF2-40B4-BE49-F238E27FC236}">
                <a16:creationId xmlns:a16="http://schemas.microsoft.com/office/drawing/2014/main" id="{53725E83-7B63-AE2C-83C8-AB96213C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731" y="4631482"/>
            <a:ext cx="2624985" cy="101566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从右向左依次计算，将被乘数与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相乘，结果是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或保持不变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10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052315"/>
            <a:ext cx="10530074" cy="2944487"/>
            <a:chOff x="1887176" y="1780606"/>
            <a:chExt cx="2535215" cy="12878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行：如果乘数为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，计算任务结束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行：判断乘数最右边一位是否为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行指令将被乘数加到积上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行：乘数逻辑右移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行：被乘数左移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8F2296-B8C0-E166-10F2-A4DE1D16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853815"/>
              </p:ext>
            </p:extLst>
          </p:nvPr>
        </p:nvGraphicFramePr>
        <p:xfrm>
          <a:off x="8945378" y="653897"/>
          <a:ext cx="2952750" cy="2054315"/>
        </p:xfrm>
        <a:graphic>
          <a:graphicData uri="http://schemas.openxmlformats.org/drawingml/2006/table">
            <a:tbl>
              <a:tblPr/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(-2)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5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(-6)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EE8D5C0-BB29-B007-FD4F-280DE1053165}"/>
              </a:ext>
            </a:extLst>
          </p:cNvPr>
          <p:cNvSpPr txBox="1"/>
          <p:nvPr/>
        </p:nvSpPr>
        <p:spPr>
          <a:xfrm>
            <a:off x="961133" y="4140194"/>
            <a:ext cx="10013727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Multiply: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			add		x9, x9, x10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x0, 0(x1)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68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子例程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482823"/>
            <a:chOff x="1887176" y="1780606"/>
            <a:chExt cx="2535215" cy="10859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子例程使用了寄存器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子例程的程序，使用了寄存器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存储了一个数值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 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指令返回后，再次使用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做运算，会发生什么情况？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：在子例程中已被改为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E8D5C0-BB29-B007-FD4F-280DE1053165}"/>
              </a:ext>
            </a:extLst>
          </p:cNvPr>
          <p:cNvSpPr txBox="1"/>
          <p:nvPr/>
        </p:nvSpPr>
        <p:spPr>
          <a:xfrm>
            <a:off x="961133" y="4140194"/>
            <a:ext cx="10013727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Multiply: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			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kern="100" dirty="0">
              <a:solidFill>
                <a:prstClr val="black"/>
              </a:solidFill>
              <a:highlight>
                <a:srgbClr val="FFFF00"/>
              </a:highlight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			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kern="100" dirty="0">
              <a:solidFill>
                <a:prstClr val="black"/>
              </a:solidFill>
              <a:highlight>
                <a:srgbClr val="FFFF00"/>
              </a:highlight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			add		x9, x9, x10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x0, 0(x1)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25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021157"/>
            <a:chOff x="1887176" y="1780606"/>
            <a:chExt cx="2535215" cy="8840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约定，在子例程中需要完成的寄存器保存和恢复工作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修改原有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个存储单元作为保存寄存器的空间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callee-save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被调用者保存寄存器）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91054" y="3447231"/>
            <a:ext cx="95419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.data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SaveReg1:	.word	0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保存寄存器的空间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.text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省略代码，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		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-2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call 	Multiply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		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使用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做计算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691053" y="3410769"/>
            <a:ext cx="9749579" cy="3416320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4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1559491"/>
            <a:chOff x="1887176" y="1780606"/>
            <a:chExt cx="2535215" cy="6821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callee-save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被调用者保存寄存器）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59155" y="3064458"/>
            <a:ext cx="95419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		x5, SaveReg1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 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#x11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	x9, x9, x10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			j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ret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659154" y="3027996"/>
            <a:ext cx="9749579" cy="369331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95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43D023DB-5DCE-2D07-5BC6-7CD7A4509DB3}"/>
              </a:ext>
            </a:extLst>
          </p:cNvPr>
          <p:cNvSpPr/>
          <p:nvPr/>
        </p:nvSpPr>
        <p:spPr>
          <a:xfrm>
            <a:off x="1555352" y="1239537"/>
            <a:ext cx="6940062" cy="2630714"/>
          </a:xfrm>
          <a:prstGeom prst="roundRect">
            <a:avLst/>
          </a:prstGeom>
          <a:solidFill>
            <a:srgbClr val="56CA9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9714201-7A2F-F7F5-3DDB-64EBB4DCA168}"/>
              </a:ext>
            </a:extLst>
          </p:cNvPr>
          <p:cNvSpPr/>
          <p:nvPr/>
        </p:nvSpPr>
        <p:spPr>
          <a:xfrm>
            <a:off x="1555352" y="4034758"/>
            <a:ext cx="6942854" cy="2630714"/>
          </a:xfrm>
          <a:prstGeom prst="roundRect">
            <a:avLst/>
          </a:prstGeom>
          <a:solidFill>
            <a:srgbClr val="F1887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59153" y="1239537"/>
            <a:ext cx="9541979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.data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.align		2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SaveReg1:		.word	0</a:t>
            </a:r>
            <a:r>
              <a:rPr kumimoji="1" lang="en-US" altLang="zh-CN" sz="14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保存寄存器的空间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4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.text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.align		2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省略代码，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		</a:t>
            </a:r>
            <a:endParaRPr kumimoji="1" lang="zh-CN" altLang="zh-CN" sz="14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-2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call 	Multiply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pt-BR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					</a:t>
            </a:r>
            <a:r>
              <a:rPr kumimoji="1" lang="pt-BR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使用</a:t>
            </a:r>
            <a:r>
              <a:rPr kumimoji="1" lang="pt-BR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做计算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......			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  <a:endParaRPr kumimoji="1" lang="en-US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</a:t>
            </a: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		x5, SaveReg1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#x9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#x11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x9, x9, x10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#x10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			j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ret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555354" y="1196533"/>
            <a:ext cx="9749579" cy="550771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A14F1EB-CFA5-3520-B95D-A4C427695225}"/>
              </a:ext>
            </a:extLst>
          </p:cNvPr>
          <p:cNvSpPr/>
          <p:nvPr/>
        </p:nvSpPr>
        <p:spPr>
          <a:xfrm>
            <a:off x="8599213" y="2254101"/>
            <a:ext cx="595423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53B16-65B3-609A-4BEA-2404B6AE4ED6}"/>
              </a:ext>
            </a:extLst>
          </p:cNvPr>
          <p:cNvSpPr txBox="1"/>
          <p:nvPr/>
        </p:nvSpPr>
        <p:spPr>
          <a:xfrm>
            <a:off x="9207204" y="2293278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调用者（</a:t>
            </a:r>
            <a:r>
              <a:rPr kumimoji="1" lang="en-US" altLang="zh-CN" sz="2000" dirty="0"/>
              <a:t>Caller</a:t>
            </a:r>
            <a:r>
              <a:rPr kumimoji="1" lang="zh-CN" altLang="en-US" sz="2000" dirty="0"/>
              <a:t>）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FCF184B2-E192-415D-6077-1CFD40FC994E}"/>
              </a:ext>
            </a:extLst>
          </p:cNvPr>
          <p:cNvSpPr/>
          <p:nvPr/>
        </p:nvSpPr>
        <p:spPr>
          <a:xfrm>
            <a:off x="8594367" y="5054008"/>
            <a:ext cx="595423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8DD6D2-C72A-9C94-9B94-1C85A9E150A0}"/>
              </a:ext>
            </a:extLst>
          </p:cNvPr>
          <p:cNvSpPr txBox="1"/>
          <p:nvPr/>
        </p:nvSpPr>
        <p:spPr>
          <a:xfrm>
            <a:off x="9207204" y="5093185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被调用者（</a:t>
            </a:r>
            <a:r>
              <a:rPr kumimoji="1" lang="en-US" altLang="zh-CN" sz="2000" dirty="0"/>
              <a:t>Callee</a:t>
            </a:r>
            <a:r>
              <a:rPr kumimoji="1" lang="zh-CN" altLang="en-US" sz="2000" dirty="0"/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90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944486"/>
            <a:chOff x="1887176" y="1780606"/>
            <a:chExt cx="2535215" cy="12878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是参数，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是返回值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子例程的程序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先传递参数值，即为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赋值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调用返回后，通过返回值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得到乘法计算结果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参数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和返回值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12296" y="4442305"/>
            <a:ext cx="95419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……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x0, 3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x0, -2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Multiply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调用子例程</a:t>
            </a:r>
            <a:endParaRPr kumimoji="1" lang="en-US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……</a:t>
            </a:r>
            <a:endParaRPr kumimoji="1" lang="en-US" altLang="zh-CN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x9, 0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x9, x10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从子例程返回调用者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584727" y="4477842"/>
            <a:ext cx="9749579" cy="227278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18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子例程示例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93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672982"/>
            <a:chOff x="1887176" y="1780606"/>
            <a:chExt cx="2532899" cy="204391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735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计算两个正整数的除法，采用与十进制除法相同的算法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根据余数减除数够减与否确定商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二进制除法的商只有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，若够减则商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，否则商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具体过程如下：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初始化：从被除数的最高位开始，用被除数的部分位与除数比较大小，直至找到大于除数的位，余数等于被除数最高位到当前位的值，商的所有位为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余数不够减：将余数和除数作比较，除数比较大，商的对应位上为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余数够减：将余数减去除数，商的对应位上为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，计算出新的余数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重复上面的两步，直到计算到被除数的最后一位，得到了商和余数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92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63÷6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为例，以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位二进制整数表示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除法结果：商是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00001010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，即十进制数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，余数是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B5D96C-C42C-82BB-1B78-C3569C362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28818"/>
              </p:ext>
            </p:extLst>
          </p:nvPr>
        </p:nvGraphicFramePr>
        <p:xfrm>
          <a:off x="1372130" y="3691371"/>
          <a:ext cx="7211232" cy="2532065"/>
        </p:xfrm>
        <a:graphic>
          <a:graphicData uri="http://schemas.openxmlformats.org/drawingml/2006/table">
            <a:tbl>
              <a:tblPr firstRow="1" firstCol="1" bandRow="1"/>
              <a:tblGrid>
                <a:gridCol w="41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162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[7]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[6]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[5]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[4]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[3]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[2]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[1]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[0]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7716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315243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Divide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 被除数，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除数；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商，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549EB-385D-7736-6EEC-32CA2B1ACB00}"/>
              </a:ext>
            </a:extLst>
          </p:cNvPr>
          <p:cNvSpPr txBox="1"/>
          <p:nvPr/>
        </p:nvSpPr>
        <p:spPr>
          <a:xfrm>
            <a:off x="1656943" y="3106255"/>
            <a:ext cx="9358387" cy="369331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计算除法子例程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初始化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Divide: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，商，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[31]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位为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，即表示正数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x0, 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x18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，余数为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x8, x0, 32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循环次数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lui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x5, 0x80000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掩码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循环任务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新的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余数：上一步得到的余数和被除数的对应位结合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Dloop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1		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x18, 1	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				and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x6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x5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 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x6, r0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x18, 1				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3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315243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Divide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 被除数，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除数；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商，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549EB-385D-7736-6EEC-32CA2B1ACB00}"/>
              </a:ext>
            </a:extLst>
          </p:cNvPr>
          <p:cNvSpPr txBox="1"/>
          <p:nvPr/>
        </p:nvSpPr>
        <p:spPr>
          <a:xfrm>
            <a:off x="1635677" y="3106255"/>
            <a:ext cx="9358387" cy="3416320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 lIns="90000" rIns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商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或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，够减则更新余数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r0: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x11, 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Dnext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是否够减？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sub		x18, x18, x11	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新的余数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&lt;-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余数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除数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1	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商的相应位上为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endParaRPr kumimoji="1" lang="zh-CN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被除数的下一位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</a:t>
            </a:r>
            <a:endParaRPr kumimoji="1" lang="zh-CN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Dnext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x10, x10, 1			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循环次数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x8, x8, -1</a:t>
            </a:r>
            <a:endParaRPr kumimoji="1" lang="zh-CN" altLang="zh-CN" sz="18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Dexit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endParaRPr kumimoji="1" lang="zh-CN" altLang="zh-CN" sz="18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2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Dloop</a:t>
            </a:r>
            <a:endParaRPr kumimoji="1" lang="en-US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</a:t>
            </a:r>
            <a:endParaRPr kumimoji="1" lang="en-US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Dexit</a:t>
            </a:r>
            <a:r>
              <a:rPr kumimoji="1" lang="en-US" altLang="zh-CN" sz="1800" b="1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</a:t>
            </a:r>
            <a:endParaRPr kumimoji="1" lang="zh-CN" altLang="en-US" sz="1800" b="1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68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70"/>
            <a:chOff x="1887176" y="1780606"/>
            <a:chExt cx="2532899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现代程序设计语言的灵魂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提供了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的能力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将一个组件的功能与其实现的细节分隔开来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程序员只需理解组件的结构，不需要考虑其实现的细节，就能够把该组件作为一个程序块使用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子程序使程序员能够以模块化的方式写程序，提高了构建复杂计算系统的能力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子程序（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program, procedure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假设字符串的起始地址位于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中，字符串长度在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将原字符串替换为逆序结果（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in-place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algorithm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2555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283913" cy="4898301"/>
            <a:chOff x="1887176" y="1780606"/>
            <a:chExt cx="2235190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42083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子例程的流程：系统分解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计数器控制的循环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字符串长度为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，则循环的次数为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如果长度不是偶数？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重复执行的任务为：交换第一个字符和最后一个字符，第二个字符和倒数第二个字符，第三个字符和倒数第三个字符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直到循环结束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1B26C12F-F723-5A9E-C320-AE880011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55" y="850353"/>
            <a:ext cx="2869185" cy="578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60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9283913" cy="1204981"/>
            <a:chOff x="1887176" y="1780606"/>
            <a:chExt cx="2235190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42083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StrReverse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1B26C12F-F723-5A9E-C320-AE880011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14" y="829961"/>
            <a:ext cx="2869185" cy="578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CCD6FC-FE75-F045-DEFA-B7072AF0D38C}"/>
              </a:ext>
            </a:extLst>
          </p:cNvPr>
          <p:cNvSpPr/>
          <p:nvPr/>
        </p:nvSpPr>
        <p:spPr>
          <a:xfrm>
            <a:off x="386367" y="4058292"/>
            <a:ext cx="8038808" cy="1131894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C4E2A-DE5A-F868-77C5-BE5FC9054E76}"/>
              </a:ext>
            </a:extLst>
          </p:cNvPr>
          <p:cNvSpPr txBox="1"/>
          <p:nvPr/>
        </p:nvSpPr>
        <p:spPr>
          <a:xfrm>
            <a:off x="386366" y="2926343"/>
            <a:ext cx="8038809" cy="369331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StrReverse:	add	x8, x11, x10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srai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	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&lt;- x10/2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，交换次数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Rloop: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Rexit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	lb	x6, 0(x11)	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交换字符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	lb	x7, 0(x8)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sb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0(x11)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sb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0(x8)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Rloop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Rexit: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609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在二进制补码整数和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码字符序列之间进行数据类型转换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语言中的格式化输出函数“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printf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“%d”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：将一个存储在计算机中的二进制补码整数转化为对应的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格式化输入函数“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scanf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“%d”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：将输入的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码字符序列转换为二进制补码整数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72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974970"/>
            <a:chOff x="1887176" y="1780606"/>
            <a:chExt cx="2532899" cy="17386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假设字符序列的起始地址位于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中，二进制补码整数在寄存器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→ 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二进制补码整数 →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172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89976"/>
            <a:chOff x="1887176" y="1780606"/>
            <a:chExt cx="2532899" cy="11328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→ 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假如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码字符序列被存储在从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开始的连续存储单元中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以特殊字符结束，例：一个三位数“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123”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，以换行符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F1F9B663-ABC3-AB09-650A-AA18EE4E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59" y="4236591"/>
            <a:ext cx="4246562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4B3EFE4-0A9C-E3C9-26D1-A92398FD5C6F}"/>
              </a:ext>
            </a:extLst>
          </p:cNvPr>
          <p:cNvCxnSpPr/>
          <p:nvPr/>
        </p:nvCxnSpPr>
        <p:spPr>
          <a:xfrm flipV="1">
            <a:off x="3503054" y="4533363"/>
            <a:ext cx="0" cy="1841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2B50AD-DC20-2B16-389D-857926DB3D28}"/>
              </a:ext>
            </a:extLst>
          </p:cNvPr>
          <p:cNvSpPr txBox="1"/>
          <p:nvPr/>
        </p:nvSpPr>
        <p:spPr>
          <a:xfrm>
            <a:off x="2949056" y="64269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存储地址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60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2589976"/>
            <a:chOff x="1887176" y="1780606"/>
            <a:chExt cx="2532899" cy="11328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子例程的流程图：系统分解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标志控制的循环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标志：遇到设定的特殊字符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从高位开始转换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1AB9EB7-1DE1-0D5A-CDBB-366B1207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838833"/>
            <a:ext cx="3645392" cy="573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48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1AB9EB7-1DE1-0D5A-CDBB-366B1207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08" y="971229"/>
            <a:ext cx="3645392" cy="573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DB2F53-D496-0F5C-2ECD-AB090FA47A0C}"/>
              </a:ext>
            </a:extLst>
          </p:cNvPr>
          <p:cNvSpPr txBox="1">
            <a:spLocks/>
          </p:cNvSpPr>
          <p:nvPr/>
        </p:nvSpPr>
        <p:spPr bwMode="auto">
          <a:xfrm>
            <a:off x="585087" y="1029733"/>
            <a:ext cx="7580119" cy="580250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将一个正的十进制数的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码字符串转换成二进制补码整数；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码字符串被存储在从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Inbuf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开始的存储单元中；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用来存储结果。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		.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07		.align	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08 SaveReg1:	.word	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09 SaveReg2:	.word	0,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0A Inbuf:	.byte	49, 50, 51, 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0B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0C		.text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0E		.align	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0F		.globl	main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 main:	......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11 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Str2Int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12		......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13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	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921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88A45F-D19E-2C04-1A18-89DB44E839B9}"/>
              </a:ext>
            </a:extLst>
          </p:cNvPr>
          <p:cNvSpPr/>
          <p:nvPr/>
        </p:nvSpPr>
        <p:spPr>
          <a:xfrm>
            <a:off x="546450" y="3781962"/>
            <a:ext cx="9511950" cy="661249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E775B-9A74-2AE0-9EEB-66ABBD9A00FF}"/>
              </a:ext>
            </a:extLst>
          </p:cNvPr>
          <p:cNvSpPr/>
          <p:nvPr/>
        </p:nvSpPr>
        <p:spPr>
          <a:xfrm>
            <a:off x="546450" y="2467082"/>
            <a:ext cx="9511950" cy="65876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DB2F53-D496-0F5C-2ECD-AB090FA47A0C}"/>
              </a:ext>
            </a:extLst>
          </p:cNvPr>
          <p:cNvSpPr txBox="1">
            <a:spLocks/>
          </p:cNvSpPr>
          <p:nvPr/>
        </p:nvSpPr>
        <p:spPr bwMode="auto">
          <a:xfrm>
            <a:off x="546450" y="12877"/>
            <a:ext cx="9511950" cy="718641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Str2Int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子例程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Str2Int: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0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用于存储结果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Inbuf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ASCII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码字符串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循环任务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S2ILoop: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lb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0(x11)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从最高位开始，依次取出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ASCII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-48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转换为整数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遇到指定的特殊字符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bltz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DoneS2I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1C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x0,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1D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bge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x6, DoneS2I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1E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计算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 &lt;- x10*10 + x9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SaveReg2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caller-save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        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4(x6)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caller-save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10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0" lang="zh-CN" altLang="pt-BR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乘数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24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mv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SaveReg2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        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28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x8, x5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	# x11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指向下一个字符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S2ILoop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2B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 DoneS2I: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2D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pt-BR" altLang="zh-CN" sz="16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子例程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SaveReg1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2F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......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30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31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32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 	......			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9194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974970"/>
            <a:chOff x="1887176" y="1780606"/>
            <a:chExt cx="2532899" cy="17386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子例程返回后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的值仍然是调用前的值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kumimoji="0" lang="pt-BR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 </a:t>
              </a:r>
              <a:r>
                <a:rPr kumimoji="0" lang="pt-BR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add</a:t>
              </a:r>
              <a:r>
                <a:rPr kumimoji="0" lang="pt-BR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	x10, x8, x5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得到正确的</a:t>
              </a:r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当前结果值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1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90040"/>
            <a:chOff x="1887176" y="1780606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在一个程序中，多次执行某个程序片段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在程序内，不必每次给出这个程序片段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通过多次调用该程序片段实现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Subroutine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函数（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Function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subroutine, function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1444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436636"/>
            <a:chOff x="1887176" y="1780606"/>
            <a:chExt cx="2532899" cy="19405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en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行，把乘数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先赋值为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子例程中，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被改为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子例程中，是用于指向字符的指针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保存乘数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在调用返回后，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子例程仍要使用字符指针，该如何解决这个问题？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42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43324" y="1123628"/>
            <a:ext cx="10500127" cy="2365171"/>
            <a:chOff x="1887176" y="1780606"/>
            <a:chExt cx="2528005" cy="1034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6586" y="1990822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由调用者（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）完成的寄存器保存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行：使用数据区的存储单元作为保存寄存器的空间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caller-save register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3438D2B7-628E-AEB5-3E55-6C35686241C9}"/>
              </a:ext>
            </a:extLst>
          </p:cNvPr>
          <p:cNvSpPr/>
          <p:nvPr/>
        </p:nvSpPr>
        <p:spPr>
          <a:xfrm>
            <a:off x="1792854" y="5652038"/>
            <a:ext cx="7957701" cy="529539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F27DDB52-AB04-D539-A7FC-53479B0B6CEE}"/>
              </a:ext>
            </a:extLst>
          </p:cNvPr>
          <p:cNvSpPr/>
          <p:nvPr/>
        </p:nvSpPr>
        <p:spPr>
          <a:xfrm>
            <a:off x="1792855" y="4212582"/>
            <a:ext cx="7957701" cy="529539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AE85151-F76D-83B4-9864-D119E100EFF3}"/>
              </a:ext>
            </a:extLst>
          </p:cNvPr>
          <p:cNvSpPr txBox="1"/>
          <p:nvPr/>
        </p:nvSpPr>
        <p:spPr>
          <a:xfrm>
            <a:off x="1792856" y="3432308"/>
            <a:ext cx="860628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</a:t>
            </a:r>
            <a:r>
              <a:rPr kumimoji="1" lang="en-US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SaveReg2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0, 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caller-save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10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1" lang="zh-CN" altLang="nb-NO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			</a:t>
            </a:r>
            <a:r>
              <a:rPr kumimoji="1" lang="nb-NO" altLang="zh-CN" sz="1600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nb-NO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nb-NO" altLang="zh-CN" sz="16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  <a:endParaRPr kumimoji="1" lang="en-US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			</a:t>
            </a:r>
            <a:r>
              <a:rPr kumimoji="1" lang="en-US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		</a:t>
            </a:r>
            <a:r>
              <a:rPr kumimoji="1" lang="en-US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指向下一个字符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405209B-69EF-9D7B-C5C9-BD69B3FCE984}"/>
              </a:ext>
            </a:extLst>
          </p:cNvPr>
          <p:cNvSpPr/>
          <p:nvPr/>
        </p:nvSpPr>
        <p:spPr>
          <a:xfrm>
            <a:off x="1792856" y="3579813"/>
            <a:ext cx="7957701" cy="3144394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76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898300"/>
            <a:chOff x="1887176" y="1780606"/>
            <a:chExt cx="2532899" cy="21424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伪指令后，寄存器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发生了改变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伪指令对应的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伪指令，从子例程返回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该指令为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x0, 0(x1)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那么将会返回到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而不能按照预期返回到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行（调用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子例程后的下一条指令）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该如何解决这个问题？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96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43324" y="1123628"/>
            <a:ext cx="10500127" cy="2365171"/>
            <a:chOff x="1887176" y="1780606"/>
            <a:chExt cx="2528005" cy="1034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6586" y="1990822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由调用者（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）完成的寄存器保存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行：使用数据区的存储单元作为保存寄存器的空间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caller-save register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3438D2B7-628E-AEB5-3E55-6C35686241C9}"/>
              </a:ext>
            </a:extLst>
          </p:cNvPr>
          <p:cNvSpPr/>
          <p:nvPr/>
        </p:nvSpPr>
        <p:spPr>
          <a:xfrm>
            <a:off x="1792853" y="5577607"/>
            <a:ext cx="7957701" cy="752823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F27DDB52-AB04-D539-A7FC-53479B0B6CEE}"/>
              </a:ext>
            </a:extLst>
          </p:cNvPr>
          <p:cNvSpPr/>
          <p:nvPr/>
        </p:nvSpPr>
        <p:spPr>
          <a:xfrm>
            <a:off x="1792855" y="4127521"/>
            <a:ext cx="7957701" cy="752823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AE85151-F76D-83B4-9864-D119E100EFF3}"/>
              </a:ext>
            </a:extLst>
          </p:cNvPr>
          <p:cNvSpPr txBox="1"/>
          <p:nvPr/>
        </p:nvSpPr>
        <p:spPr>
          <a:xfrm>
            <a:off x="1792854" y="3350396"/>
            <a:ext cx="86062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SaveReg2:	.word	0, 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nb-NO" altLang="zh-CN" sz="1600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-save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			</a:t>
            </a:r>
            <a:r>
              <a:rPr kumimoji="1" lang="nb-NO" altLang="zh-CN" sz="1600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nb-NO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nb-NO" altLang="zh-CN" sz="1600" b="1" kern="100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  <a:endParaRPr kumimoji="1" lang="en-US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2C DoneS2I:	ret					</a:t>
            </a: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405209B-69EF-9D7B-C5C9-BD69B3FCE984}"/>
              </a:ext>
            </a:extLst>
          </p:cNvPr>
          <p:cNvSpPr/>
          <p:nvPr/>
        </p:nvSpPr>
        <p:spPr>
          <a:xfrm>
            <a:off x="1792856" y="3488799"/>
            <a:ext cx="7957701" cy="331603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864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二进制补码整数 →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码字符序列（“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”～“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：二进制补码整数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：记录整数位数（转换后有多少个字符）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：记录转换后的字符序列存储开始的内存地址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894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5129134"/>
            <a:chOff x="1887176" y="1780606"/>
            <a:chExt cx="2235190" cy="22434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44611" cy="193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子例程的流程图（系统分解）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子任务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：带有标志判断的循环控制结构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：二进制补码整数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：记录整数位数（转换后有多少个字符）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：记录转换后的字符序列存储开始的内存地址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4678C09D-35FA-97F5-A893-7E93D7C06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34" y="1043421"/>
            <a:ext cx="4224425" cy="5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801F9BCA-77DF-D01A-EAD8-7B97CEFF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882" y="4878893"/>
            <a:ext cx="2576394" cy="141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箭头: 下 2">
            <a:extLst>
              <a:ext uri="{FF2B5EF4-FFF2-40B4-BE49-F238E27FC236}">
                <a16:creationId xmlns:a16="http://schemas.microsoft.com/office/drawing/2014/main" id="{1F5E7CB1-276D-15F7-39E7-BECD0CDE2A9E}"/>
              </a:ext>
            </a:extLst>
          </p:cNvPr>
          <p:cNvSpPr/>
          <p:nvPr/>
        </p:nvSpPr>
        <p:spPr>
          <a:xfrm>
            <a:off x="11093095" y="3755884"/>
            <a:ext cx="161925" cy="935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white"/>
              </a:solidFill>
              <a:latin typeface="Perpetua"/>
              <a:ea typeface="宋体" panose="02010600030101010101" pitchFamily="2" charset="-122"/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50F67497-D4D7-91FE-BEB8-2B93869C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554" y="1315819"/>
            <a:ext cx="2681047" cy="226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01ACF-DCB5-5D81-0125-02CC03926B8B}"/>
              </a:ext>
            </a:extLst>
          </p:cNvPr>
          <p:cNvSpPr txBox="1"/>
          <p:nvPr/>
        </p:nvSpPr>
        <p:spPr>
          <a:xfrm>
            <a:off x="9486014" y="3869459"/>
            <a:ext cx="1654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子任务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字符串逆序</a:t>
            </a:r>
            <a:endParaRPr lang="en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75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1AD6C0D1-EFE9-0F85-32C9-20823668989A}"/>
              </a:ext>
            </a:extLst>
          </p:cNvPr>
          <p:cNvSpPr/>
          <p:nvPr/>
        </p:nvSpPr>
        <p:spPr>
          <a:xfrm>
            <a:off x="3930144" y="4409321"/>
            <a:ext cx="7925156" cy="719137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C5832FD6-1C14-2C8C-2346-C5C8DF866494}"/>
              </a:ext>
            </a:extLst>
          </p:cNvPr>
          <p:cNvSpPr/>
          <p:nvPr/>
        </p:nvSpPr>
        <p:spPr>
          <a:xfrm>
            <a:off x="3930144" y="2533740"/>
            <a:ext cx="7925157" cy="794251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C3174F0-FD21-0D5B-5961-0E08D67C22C5}"/>
              </a:ext>
            </a:extLst>
          </p:cNvPr>
          <p:cNvSpPr txBox="1">
            <a:spLocks/>
          </p:cNvSpPr>
          <p:nvPr/>
        </p:nvSpPr>
        <p:spPr bwMode="auto">
          <a:xfrm>
            <a:off x="3930145" y="211571"/>
            <a:ext cx="7925157" cy="654580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</p:spPr>
        <p:txBody>
          <a:bodyPr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将一个正的二进制补码整数转换为一个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码字符串。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二进制补码整数在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转换后的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码字符串被存储在从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Outbuf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开始的存储单元中；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记录整数位数。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Int2Str:	la	x11,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Outbuf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x11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指向起始单元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x19, x0, 0		</a:t>
            </a:r>
            <a:r>
              <a:rPr lang="en-US" altLang="zh-CN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x19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，位数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子任务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，将二进制数转换为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码字符序列，按照从个位到最高位的顺序存储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la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SaveReg3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x1, 4(x7)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10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除数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mv	x6, x18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余数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mv	x10, x9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SaveReg3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x1, 4(x7)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48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余数转换为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字符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sb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存储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位数加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指向下一个单元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beqz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STask2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没有位数需要处理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STask1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3">
            <a:extLst>
              <a:ext uri="{FF2B5EF4-FFF2-40B4-BE49-F238E27FC236}">
                <a16:creationId xmlns:a16="http://schemas.microsoft.com/office/drawing/2014/main" id="{4A5C3102-E259-8180-A7AB-06B4854C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" y="1578042"/>
            <a:ext cx="3531962" cy="4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4295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4A5C3102-E259-8180-A7AB-06B4854C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" y="1578042"/>
            <a:ext cx="3531962" cy="4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6CA1E8-50BB-422A-9A50-439DC139781D}"/>
              </a:ext>
            </a:extLst>
          </p:cNvPr>
          <p:cNvSpPr/>
          <p:nvPr/>
        </p:nvSpPr>
        <p:spPr>
          <a:xfrm>
            <a:off x="3817089" y="4497048"/>
            <a:ext cx="8144742" cy="569292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995A8B1C-4BF4-EA1A-4908-22F753FD809C}"/>
              </a:ext>
            </a:extLst>
          </p:cNvPr>
          <p:cNvSpPr/>
          <p:nvPr/>
        </p:nvSpPr>
        <p:spPr>
          <a:xfrm>
            <a:off x="3817089" y="3205266"/>
            <a:ext cx="8144742" cy="569292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C9F9D64-225F-8E6A-2F0A-B5887EFBAA60}"/>
              </a:ext>
            </a:extLst>
          </p:cNvPr>
          <p:cNvSpPr txBox="1">
            <a:spLocks/>
          </p:cNvSpPr>
          <p:nvPr/>
        </p:nvSpPr>
        <p:spPr bwMode="auto">
          <a:xfrm>
            <a:off x="3817089" y="1578042"/>
            <a:ext cx="8144742" cy="3902149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子任务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，字符串逆序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STask2:		la	x11, Outbuf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x11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指向起始单元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mv	x10, x19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x10</a:t>
            </a:r>
            <a:r>
              <a:rPr kumimoji="1" lang="zh-CN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位数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x7, SaveReg3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sw	x1, 0(x7)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StrReverse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从子例程返回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x7, SaveReg3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lw	x1, 0(x7)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730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基本原则：如果一个寄存器内的值将在该寄存器的值被改变之后再次被用到，必须在其值被改变之前将其保存，在再次使用它之前将其恢复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通过将寄存器的值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存进内存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，来保存它的值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通过将内存保留的值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加载回寄存器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，来恢复它的值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08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367700" cy="3051642"/>
            <a:chOff x="1887176" y="1780606"/>
            <a:chExt cx="2496122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1818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如果调用子例程将造成某些寄存器值发生改变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（调用者保存）或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（被调用者保存）策略，进行寄存器的保存和恢复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注意：如果在子例程中又调用了子例程，必须采用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（调用者保存）的策略，保存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708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1CCED299-AE4D-945C-917D-B7DA4DC6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95" y="2593394"/>
            <a:ext cx="2079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973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31820"/>
            <a:ext cx="9283913" cy="5693698"/>
            <a:chOff x="1887176" y="1780606"/>
            <a:chExt cx="2235190" cy="24903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9261" y="2033194"/>
              <a:ext cx="1456260" cy="22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的区别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寄存器的维护是调用者的责任，调用者要在子例程的调用前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后，保存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恢复寄存器；被调用者不用关心这些寄存器</a:t>
              </a: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旧值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，可以直接覆写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寄存器的维护是被调用者的责任，这些寄存器在使用前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后必须由被调用者保存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恢复，调用者可以认为子例程返回后这些寄存器是没有被改写的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寄存器必须在每次发生子例程调用前后都进行保存恢复，而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寄存器在子例程调用时不需要调用者做任何动作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424AD-E80E-6CA0-A22B-7FB0991A4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07" y="0"/>
            <a:ext cx="488608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25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递归过程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80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128310"/>
            <a:chOff x="1887176" y="1780606"/>
            <a:chExt cx="2532899" cy="9309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使用递归过程的程序重复的把当前的问题转换为相似的新问题（递归）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检视新问题是否可以直接解决（递归终止条件）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如果解决了新问题那么转换之前的旧问题也依次被解决（回溯）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递归过程（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recursive function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7C5861A-F401-5BB1-20D4-B91DFE7F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7" y="4107804"/>
            <a:ext cx="4742424" cy="20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guenaudier ( the Chinese Rings, Cardan's Suspension, Cardano's Rings,  Devil's needle or five pillars puzzle) , Large 19*7.5cm|pillar  taps|ringring manual - AliExpress">
            <a:extLst>
              <a:ext uri="{FF2B5EF4-FFF2-40B4-BE49-F238E27FC236}">
                <a16:creationId xmlns:a16="http://schemas.microsoft.com/office/drawing/2014/main" id="{AFFB34B6-5E0B-499D-6018-54CCB98D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54" y="3670006"/>
            <a:ext cx="3187994" cy="318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278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5821630"/>
            <a:chOff x="1887176" y="1780606"/>
            <a:chExt cx="2532899" cy="254632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23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特点：调用者与被调用是同一个子例程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即在一个子例程中调用这个子例程本身，称为递归子例程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递归示例：给出如下的递归方程，求解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时的结果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n-1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n, 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初始条件：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S1 = 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计算过程如下：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S4	=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S3 + 4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= S2 + 3 + 4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= S1 + 2 + 3 + 4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=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+ 2 + 3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4572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递归子例程：将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的值赋值给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子例程，计算结果保存在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n-1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n, 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36DB037D-23C4-7AF7-E0D4-EBA312ED3FB4}"/>
              </a:ext>
            </a:extLst>
          </p:cNvPr>
          <p:cNvSpPr txBox="1"/>
          <p:nvPr/>
        </p:nvSpPr>
        <p:spPr>
          <a:xfrm>
            <a:off x="2564218" y="3766156"/>
            <a:ext cx="80577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	.data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.text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.globl	main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n=3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kumimoji="1" lang="pt-BR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	x1, </a:t>
            </a:r>
            <a:r>
              <a:rPr kumimoji="1" lang="pt-BR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Sn</a:t>
            </a:r>
            <a:r>
              <a:rPr kumimoji="1" lang="pt-BR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	Sn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end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6EC0D658-0FE2-C0B7-15FB-F675917C0E7B}"/>
              </a:ext>
            </a:extLst>
          </p:cNvPr>
          <p:cNvSpPr/>
          <p:nvPr/>
        </p:nvSpPr>
        <p:spPr>
          <a:xfrm>
            <a:off x="2564218" y="3766156"/>
            <a:ext cx="8057708" cy="3059945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59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7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递归子例程：将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的值赋值给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子例程，计算结果保存在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36DB037D-23C4-7AF7-E0D4-EBA312ED3FB4}"/>
              </a:ext>
            </a:extLst>
          </p:cNvPr>
          <p:cNvSpPr txBox="1"/>
          <p:nvPr/>
        </p:nvSpPr>
        <p:spPr>
          <a:xfrm>
            <a:off x="2195386" y="2641461"/>
            <a:ext cx="8288315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 Sn:	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0F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S(n-1)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        	add	x11, x11, x10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S(n) = S(n-1) +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14		j	exit2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15 exit1: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S(1) =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16 exit2: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18		ret</a:t>
            </a: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6EC0D658-0FE2-C0B7-15FB-F675917C0E7B}"/>
              </a:ext>
            </a:extLst>
          </p:cNvPr>
          <p:cNvSpPr/>
          <p:nvPr/>
        </p:nvSpPr>
        <p:spPr>
          <a:xfrm>
            <a:off x="2195387" y="2641461"/>
            <a:ext cx="8288314" cy="4142111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741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0BB0808F-AC95-A5D6-192F-DD061F7E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96" y="4097337"/>
            <a:ext cx="5111750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01571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	.data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	.align	2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.text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.align	2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.globl	main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n=3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kumimoji="1" lang="pt-BR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	x1, </a:t>
            </a:r>
            <a:r>
              <a:rPr kumimoji="1" lang="pt-BR" altLang="zh-CN" sz="16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	Sn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end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5" y="1011430"/>
            <a:ext cx="7130086" cy="2766634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7958353" y="5258750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324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F306A918-724A-2517-7549-FE75DAD5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844" y="3929063"/>
            <a:ext cx="8496300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319747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 Sn:	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0F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5" y="1011430"/>
            <a:ext cx="7319746" cy="2600711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172948" y="5174613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9B1F902-FAE7-3C7D-3273-928BCED71C30}"/>
              </a:ext>
            </a:extLst>
          </p:cNvPr>
          <p:cNvSpPr/>
          <p:nvPr/>
        </p:nvSpPr>
        <p:spPr>
          <a:xfrm>
            <a:off x="7222005" y="5174612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5427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B7ED35DD-473A-CFC5-96FB-35E91356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41" y="3859091"/>
            <a:ext cx="8267331" cy="29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319747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 Sn:	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0F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5" y="1011430"/>
            <a:ext cx="7319746" cy="2600711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172948" y="5174613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9B1F902-FAE7-3C7D-3273-928BCED71C30}"/>
              </a:ext>
            </a:extLst>
          </p:cNvPr>
          <p:cNvSpPr/>
          <p:nvPr/>
        </p:nvSpPr>
        <p:spPr>
          <a:xfrm>
            <a:off x="7222005" y="5174612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337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537DBCFA-135F-385C-6F2F-CDC3B951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44" y="3852452"/>
            <a:ext cx="5549494" cy="300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8726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0C Sn:		la	x5, 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SaveReg</a:t>
            </a: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0D 		</a:t>
            </a:r>
            <a:r>
              <a:rPr lang="en-US" altLang="zh-CN" sz="1600" b="1" dirty="0" err="1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1600" b="1" dirty="0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0(x5)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0E 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x6, x0,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0F 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x6, exit1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n==1?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-1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n-1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</a:t>
            </a:r>
            <a:r>
              <a:rPr lang="en-US" altLang="zh-CN" sz="16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     	add	x11, x11, x10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S(n)=S(n-1)+n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		j	exit2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exit1:	</a:t>
            </a:r>
            <a:r>
              <a:rPr lang="en-US" altLang="zh-CN" sz="1600" b="1" dirty="0" err="1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x11, x0,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S(1) = 1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4" y="1011430"/>
            <a:ext cx="7872639" cy="2800766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5507314" y="5135060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51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做乘法运算的指令序列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 = x10 * x11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A0E8CE-10F2-27B2-F1E2-A705C6E10242}"/>
              </a:ext>
            </a:extLst>
          </p:cNvPr>
          <p:cNvSpPr txBox="1"/>
          <p:nvPr/>
        </p:nvSpPr>
        <p:spPr>
          <a:xfrm>
            <a:off x="1701802" y="4698189"/>
            <a:ext cx="8765256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0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loop: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x10*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的实现细节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j		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exit: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21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3D187745-E065-3AE0-DF36-1280D04B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5" y="3891795"/>
            <a:ext cx="8858812" cy="292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872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Sn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1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     	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	x11, x11, x10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S(n)=S(n-1)+n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		j	exit2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exit1: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x11, x0,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S(1) =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exit2:	la	x5, 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SaveReg</a:t>
            </a: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0(x5)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4" y="1011430"/>
            <a:ext cx="7872639" cy="2308323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252672" y="513505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72D90FB-F6F8-6B69-F086-D4CEB56D6597}"/>
              </a:ext>
            </a:extLst>
          </p:cNvPr>
          <p:cNvSpPr/>
          <p:nvPr/>
        </p:nvSpPr>
        <p:spPr>
          <a:xfrm>
            <a:off x="7453159" y="5135058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952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EBE647BF-35CF-0451-A276-356C6D46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86" y="3842666"/>
            <a:ext cx="8105110" cy="289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872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Sn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1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     	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	x11, x11, x10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S(n)=S(n-1)+n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		j	exit2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exit1: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x11, x0,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S(1) =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exit2:	la	x5, 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SaveReg</a:t>
            </a: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0(x5)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4" y="1011430"/>
            <a:ext cx="7872639" cy="2308323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553646" y="507071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72D90FB-F6F8-6B69-F086-D4CEB56D6597}"/>
              </a:ext>
            </a:extLst>
          </p:cNvPr>
          <p:cNvSpPr/>
          <p:nvPr/>
        </p:nvSpPr>
        <p:spPr>
          <a:xfrm>
            <a:off x="7325568" y="507071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389D204-8F2A-BFF6-DCAE-DAD1236E47C4}"/>
              </a:ext>
            </a:extLst>
          </p:cNvPr>
          <p:cNvSpPr/>
          <p:nvPr/>
        </p:nvSpPr>
        <p:spPr>
          <a:xfrm>
            <a:off x="113211" y="4763386"/>
            <a:ext cx="2636375" cy="1137684"/>
          </a:xfrm>
          <a:prstGeom prst="wedgeRectCallout">
            <a:avLst>
              <a:gd name="adj1" fmla="val 87558"/>
              <a:gd name="adj2" fmla="val 5408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zh-CN" sz="1800" kern="100" dirty="0">
                <a:solidFill>
                  <a:prstClr val="black"/>
                </a:solidFill>
                <a:latin typeface="+mn-ea"/>
              </a:rPr>
              <a:t>注意，在正确情况下，此时已经计算结束，得到</a:t>
            </a:r>
            <a:r>
              <a:rPr kumimoji="1" lang="en-US" altLang="zh-CN" sz="1800" i="1" kern="100" dirty="0">
                <a:solidFill>
                  <a:prstClr val="black"/>
                </a:solidFill>
                <a:latin typeface="+mn-ea"/>
              </a:rPr>
              <a:t>S</a:t>
            </a:r>
            <a:r>
              <a:rPr kumimoji="1" lang="en-US" altLang="zh-CN" sz="1800" kern="100" baseline="-25000" dirty="0">
                <a:solidFill>
                  <a:prstClr val="black"/>
                </a:solidFill>
                <a:latin typeface="+mn-ea"/>
              </a:rPr>
              <a:t>3</a:t>
            </a:r>
            <a:r>
              <a:rPr kumimoji="1" lang="zh-CN" altLang="zh-CN" sz="1800" kern="100" dirty="0">
                <a:solidFill>
                  <a:prstClr val="black"/>
                </a:solidFill>
                <a:latin typeface="+mn-ea"/>
              </a:rPr>
              <a:t>的</a:t>
            </a:r>
            <a:r>
              <a:rPr kumimoji="1" lang="zh-CN" altLang="en-US" sz="1800" kern="100" dirty="0">
                <a:solidFill>
                  <a:prstClr val="black"/>
                </a:solidFill>
                <a:latin typeface="+mn-ea"/>
              </a:rPr>
              <a:t>正确</a:t>
            </a:r>
            <a:r>
              <a:rPr kumimoji="1" lang="zh-CN" altLang="zh-CN" sz="1800" kern="100" dirty="0">
                <a:solidFill>
                  <a:prstClr val="black"/>
                </a:solidFill>
                <a:latin typeface="+mn-ea"/>
              </a:rPr>
              <a:t>结果，</a:t>
            </a:r>
            <a:r>
              <a:rPr kumimoji="1" lang="zh-CN" altLang="zh-CN" sz="1800" kern="100" dirty="0">
                <a:solidFill>
                  <a:srgbClr val="FF0000"/>
                </a:solidFill>
                <a:latin typeface="+mn-ea"/>
              </a:rPr>
              <a:t>应该返回</a:t>
            </a:r>
            <a:r>
              <a:rPr kumimoji="1" lang="en-US" altLang="zh-CN" sz="1800" kern="100" dirty="0">
                <a:solidFill>
                  <a:srgbClr val="FF0000"/>
                </a:solidFill>
                <a:latin typeface="+mn-ea"/>
              </a:rPr>
              <a:t>0A</a:t>
            </a:r>
            <a:r>
              <a:rPr kumimoji="1" lang="zh-CN" altLang="zh-CN" sz="1800" kern="100" dirty="0">
                <a:solidFill>
                  <a:srgbClr val="FF0000"/>
                </a:solidFill>
                <a:latin typeface="+mn-ea"/>
              </a:rPr>
              <a:t>行</a:t>
            </a:r>
            <a:endParaRPr kumimoji="1" lang="zh-CN" altLang="en-US" sz="18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C91A9F1F-FFF9-E13C-41D8-194C84564FB0}"/>
              </a:ext>
            </a:extLst>
          </p:cNvPr>
          <p:cNvSpPr/>
          <p:nvPr/>
        </p:nvSpPr>
        <p:spPr>
          <a:xfrm>
            <a:off x="10397196" y="3538248"/>
            <a:ext cx="1702655" cy="1607910"/>
          </a:xfrm>
          <a:prstGeom prst="wedgeRectCallout">
            <a:avLst>
              <a:gd name="adj1" fmla="val -247716"/>
              <a:gd name="adj2" fmla="val 5066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但事实上，出现了</a:t>
            </a:r>
            <a:r>
              <a:rPr kumimoji="1" lang="zh-CN" altLang="en-US" sz="1600" kern="100" dirty="0">
                <a:solidFill>
                  <a:srgbClr val="FF0000"/>
                </a:solidFill>
                <a:latin typeface="+mn-ea"/>
              </a:rPr>
              <a:t>无限循环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：执行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18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行的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ret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指令，此时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x1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的值是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x0001 0028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，返回到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12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行</a:t>
            </a:r>
            <a:endParaRPr kumimoji="1" lang="en-US" altLang="zh-CN" sz="1600" kern="1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5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5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造成错误的原因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递归调用子例程时，保存返回地址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的指令将前一次保存的寄存器值覆盖了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如何解决？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采用“栈（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）”机制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递归子例程的错误实现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09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974971"/>
            <a:chOff x="1887176" y="1780606"/>
            <a:chExt cx="2532899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栈是一种存储结构（逻辑结构）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栈的概念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与实现无关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后进先出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(Last In, First Out)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LIFO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抽象数据类型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存储机制，由对它执行的操作所定义，而不是实现它的方式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取决于物理结构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栈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一种抽象数据类型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5374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051641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示例：洗盘子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每洗净一个盘子，就放到另一个已经洗好的盘子上面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取盘子时，则是从这摞盘子中一个接一个向下拿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后进先出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最后摆放上去的盘子是最先要拿走的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栈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一种抽象数据类型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2497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压栈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：将一个元素插入栈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出栈（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）：将一个元素移出栈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栈的操作：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PUSH/POP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5486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283913" cy="3513306"/>
            <a:chOff x="1887176" y="1780606"/>
            <a:chExt cx="2235190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157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由一组存储单元和被称为“栈指针”的机制组成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栈指针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永远指向栈的栈顶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即最后压入的元素的存储地址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8FE61AC9-3AF0-2FF8-CF3B-DF93ADBA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5044"/>
            <a:ext cx="5313362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47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1666646"/>
            <a:chOff x="1887176" y="1780606"/>
            <a:chExt cx="2235190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157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将保存在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中的数值压入栈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内存中的栈实现：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PUSH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D640FAD-2FE2-3459-D1D1-5D130FBAB96B}"/>
              </a:ext>
            </a:extLst>
          </p:cNvPr>
          <p:cNvSpPr txBox="1">
            <a:spLocks/>
          </p:cNvSpPr>
          <p:nvPr/>
        </p:nvSpPr>
        <p:spPr bwMode="auto">
          <a:xfrm>
            <a:off x="5571460" y="2177407"/>
            <a:ext cx="5488613" cy="831850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x2, x2, -4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       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0(x2)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E612515F-934E-4F45-400D-31E7819A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0" y="3429000"/>
            <a:ext cx="5258038" cy="265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7A610F61-AEDF-0529-52BD-CA1480D3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52" y="3592512"/>
            <a:ext cx="5327898" cy="248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639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910497" cy="2589976"/>
            <a:chOff x="1887176" y="1780606"/>
            <a:chExt cx="2386046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33174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将保存在栈中的数值移出栈并载入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→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：数值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仍然保存在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0xBFFF FFE4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0xBFFF FFE7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这一段存储单元之中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内存中的栈实现：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1">
            <a:extLst>
              <a:ext uri="{FF2B5EF4-FFF2-40B4-BE49-F238E27FC236}">
                <a16:creationId xmlns:a16="http://schemas.microsoft.com/office/drawing/2014/main" id="{A94E8862-C8CB-C4FE-FF0D-B05125CBBE9C}"/>
              </a:ext>
            </a:extLst>
          </p:cNvPr>
          <p:cNvSpPr txBox="1">
            <a:spLocks/>
          </p:cNvSpPr>
          <p:nvPr/>
        </p:nvSpPr>
        <p:spPr bwMode="auto">
          <a:xfrm>
            <a:off x="5951420" y="2030278"/>
            <a:ext cx="5429352" cy="862508"/>
          </a:xfrm>
          <a:prstGeom prst="rect">
            <a:avLst/>
          </a:prstGeom>
          <a:noFill/>
          <a:ln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0(x2)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x2, x2, 4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7A282EAD-C379-1664-7114-36DA4DE7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66" y="3864663"/>
            <a:ext cx="6709769" cy="268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163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910497" cy="3051642"/>
            <a:chOff x="1887176" y="1780606"/>
            <a:chExt cx="2386046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331742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“栈协议”是一组对内存的访问控制规则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“栈协议”的基本要求：满足后进先出（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LIFO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主要包含两个方法：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指令序列实现压栈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指令序列实现出栈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内存中的栈协议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0C8E448-B757-8127-0971-17FE7FE13DB7}"/>
              </a:ext>
            </a:extLst>
          </p:cNvPr>
          <p:cNvSpPr txBox="1">
            <a:spLocks/>
          </p:cNvSpPr>
          <p:nvPr/>
        </p:nvSpPr>
        <p:spPr bwMode="auto">
          <a:xfrm>
            <a:off x="6121399" y="3741976"/>
            <a:ext cx="5519445" cy="831850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kumimoji="0" lang="pt-BR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addi		x2, x2, -4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       	sw		x9, 0(x2)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249B5595-2BC6-E61D-2439-F60E03767081}"/>
              </a:ext>
            </a:extLst>
          </p:cNvPr>
          <p:cNvSpPr txBox="1">
            <a:spLocks/>
          </p:cNvSpPr>
          <p:nvPr/>
        </p:nvSpPr>
        <p:spPr bwMode="auto">
          <a:xfrm>
            <a:off x="6096000" y="4918314"/>
            <a:ext cx="5519446" cy="831850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pop</a:t>
            </a:r>
            <a:r>
              <a:rPr kumimoji="0" lang="pt-BR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:		lw		x9, 0(x2)</a:t>
            </a:r>
            <a:endParaRPr kumimoji="0" lang="zh-CN" altLang="zh-CN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addi		x2, x2, 4</a:t>
            </a:r>
            <a:endParaRPr kumimoji="0" lang="zh-CN" altLang="zh-CN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2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9283913" cy="3051642"/>
            <a:chOff x="1887176" y="1780606"/>
            <a:chExt cx="223519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7021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调用机制：计算子例程的起始地址，加载到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并保存返回地址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返回机制：将返回地址加载到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调用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返回机制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4C7F888D-3AB9-2F88-635F-5B16CF46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85" y="2654127"/>
            <a:ext cx="4745147" cy="38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D208FE50-8D23-C5DA-5CBC-2A8B3CA6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9" y="2478377"/>
            <a:ext cx="2079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558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0162" y="1264485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回到之前的问题，设计正确的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4ED20FD7-A8CD-0C68-8DEA-21028888A63E}"/>
              </a:ext>
            </a:extLst>
          </p:cNvPr>
          <p:cNvSpPr/>
          <p:nvPr/>
        </p:nvSpPr>
        <p:spPr>
          <a:xfrm>
            <a:off x="297713" y="3429000"/>
            <a:ext cx="4848444" cy="623924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6230495E-4824-7816-2D51-AB2D0948431F}"/>
              </a:ext>
            </a:extLst>
          </p:cNvPr>
          <p:cNvSpPr/>
          <p:nvPr/>
        </p:nvSpPr>
        <p:spPr>
          <a:xfrm>
            <a:off x="5332118" y="5820328"/>
            <a:ext cx="6666614" cy="587429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8B1845DE-7095-2C52-868A-929AB8DF83FA}"/>
              </a:ext>
            </a:extLst>
          </p:cNvPr>
          <p:cNvSpPr/>
          <p:nvPr/>
        </p:nvSpPr>
        <p:spPr>
          <a:xfrm>
            <a:off x="5332118" y="2593830"/>
            <a:ext cx="6666614" cy="638468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E1656BA-B3B3-5BAD-B8D8-21A8AC531DD2}"/>
              </a:ext>
            </a:extLst>
          </p:cNvPr>
          <p:cNvSpPr txBox="1">
            <a:spLocks/>
          </p:cNvSpPr>
          <p:nvPr/>
        </p:nvSpPr>
        <p:spPr bwMode="auto">
          <a:xfrm>
            <a:off x="297713" y="3429000"/>
            <a:ext cx="4848445" cy="2157412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x2, 0xc0000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x2, x2, -16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#x2=0xBFFF FFF0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x10, x0, 3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#n=3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x1, Sn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#call Sn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     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BB73D94-CB29-64E8-F803-B611C1A6E279}"/>
              </a:ext>
            </a:extLst>
          </p:cNvPr>
          <p:cNvSpPr txBox="1">
            <a:spLocks/>
          </p:cNvSpPr>
          <p:nvPr/>
        </p:nvSpPr>
        <p:spPr bwMode="auto">
          <a:xfrm>
            <a:off x="5332118" y="2593830"/>
            <a:ext cx="6666614" cy="415246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1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exit2: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pop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4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ret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739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A0DBCD-F831-A311-DDFE-AEB575896D77}"/>
              </a:ext>
            </a:extLst>
          </p:cNvPr>
          <p:cNvSpPr txBox="1">
            <a:spLocks/>
          </p:cNvSpPr>
          <p:nvPr/>
        </p:nvSpPr>
        <p:spPr bwMode="auto">
          <a:xfrm>
            <a:off x="5464724" y="1074829"/>
            <a:ext cx="6114132" cy="1976715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x2, 0xc0000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x2, x2, -16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#x2=0xBFFF FFF0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x10, x0, 3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#n=3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#call Sn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	j     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B781F4A5-9CB5-7AEA-1A26-DBD9F1DC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36" y="3331448"/>
            <a:ext cx="5591175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DB338D5-D03C-848B-B54F-A55611575501}"/>
              </a:ext>
            </a:extLst>
          </p:cNvPr>
          <p:cNvSpPr/>
          <p:nvPr/>
        </p:nvSpPr>
        <p:spPr>
          <a:xfrm>
            <a:off x="4858669" y="4680980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292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矩形 79">
            <a:extLst>
              <a:ext uri="{FF2B5EF4-FFF2-40B4-BE49-F238E27FC236}">
                <a16:creationId xmlns:a16="http://schemas.microsoft.com/office/drawing/2014/main" id="{CFA5BBAC-7CA6-E3A5-5EA8-240F7C877C0E}"/>
              </a:ext>
            </a:extLst>
          </p:cNvPr>
          <p:cNvSpPr/>
          <p:nvPr/>
        </p:nvSpPr>
        <p:spPr>
          <a:xfrm>
            <a:off x="5656556" y="946474"/>
            <a:ext cx="5805341" cy="595247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E78E1CD-7A69-8D1E-781F-24D8B4D3CCC1}"/>
              </a:ext>
            </a:extLst>
          </p:cNvPr>
          <p:cNvSpPr txBox="1">
            <a:spLocks/>
          </p:cNvSpPr>
          <p:nvPr/>
        </p:nvSpPr>
        <p:spPr bwMode="auto">
          <a:xfrm>
            <a:off x="5652672" y="950013"/>
            <a:ext cx="5809226" cy="2303550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......</a:t>
            </a:r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98C5241F-F963-79D5-E068-CABD621E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72" y="3490526"/>
            <a:ext cx="5540375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">
            <a:extLst>
              <a:ext uri="{FF2B5EF4-FFF2-40B4-BE49-F238E27FC236}">
                <a16:creationId xmlns:a16="http://schemas.microsoft.com/office/drawing/2014/main" id="{EA928854-77F3-EBA3-1772-2DC491FB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210" y="3490526"/>
            <a:ext cx="2516187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460CBFEB-F50C-C5E6-3811-2B7AEF7BB778}"/>
              </a:ext>
            </a:extLst>
          </p:cNvPr>
          <p:cNvSpPr/>
          <p:nvPr/>
        </p:nvSpPr>
        <p:spPr>
          <a:xfrm>
            <a:off x="4450495" y="47590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9995BFC-08ED-4812-E178-0575FC3E76BF}"/>
              </a:ext>
            </a:extLst>
          </p:cNvPr>
          <p:cNvSpPr/>
          <p:nvPr/>
        </p:nvSpPr>
        <p:spPr>
          <a:xfrm>
            <a:off x="7470736" y="47590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5220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矩形 79">
            <a:extLst>
              <a:ext uri="{FF2B5EF4-FFF2-40B4-BE49-F238E27FC236}">
                <a16:creationId xmlns:a16="http://schemas.microsoft.com/office/drawing/2014/main" id="{CFA5BBAC-7CA6-E3A5-5EA8-240F7C877C0E}"/>
              </a:ext>
            </a:extLst>
          </p:cNvPr>
          <p:cNvSpPr/>
          <p:nvPr/>
        </p:nvSpPr>
        <p:spPr>
          <a:xfrm>
            <a:off x="5656556" y="946474"/>
            <a:ext cx="5805341" cy="595247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E78E1CD-7A69-8D1E-781F-24D8B4D3CCC1}"/>
              </a:ext>
            </a:extLst>
          </p:cNvPr>
          <p:cNvSpPr txBox="1">
            <a:spLocks/>
          </p:cNvSpPr>
          <p:nvPr/>
        </p:nvSpPr>
        <p:spPr bwMode="auto">
          <a:xfrm>
            <a:off x="5652672" y="950013"/>
            <a:ext cx="5809226" cy="2303550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......</a:t>
            </a:r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8F960EF9-07B7-F2EC-01A0-DDB5A2F2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33" y="3505780"/>
            <a:ext cx="2646362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4">
            <a:extLst>
              <a:ext uri="{FF2B5EF4-FFF2-40B4-BE49-F238E27FC236}">
                <a16:creationId xmlns:a16="http://schemas.microsoft.com/office/drawing/2014/main" id="{13D0CF16-76E6-8E94-F2F6-CE9A7F4D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96" y="3505780"/>
            <a:ext cx="563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4119786" y="4806893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7244EFF-0CF9-730F-38DD-4CB5812E078A}"/>
              </a:ext>
            </a:extLst>
          </p:cNvPr>
          <p:cNvSpPr/>
          <p:nvPr/>
        </p:nvSpPr>
        <p:spPr>
          <a:xfrm>
            <a:off x="6878259" y="48082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00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DFF95732-6B39-EC5C-4105-FC236AF25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0" y="3777379"/>
            <a:ext cx="2599441" cy="30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矩形 79">
            <a:extLst>
              <a:ext uri="{FF2B5EF4-FFF2-40B4-BE49-F238E27FC236}">
                <a16:creationId xmlns:a16="http://schemas.microsoft.com/office/drawing/2014/main" id="{CFA5BBAC-7CA6-E3A5-5EA8-240F7C877C0E}"/>
              </a:ext>
            </a:extLst>
          </p:cNvPr>
          <p:cNvSpPr/>
          <p:nvPr/>
        </p:nvSpPr>
        <p:spPr>
          <a:xfrm>
            <a:off x="4951397" y="946475"/>
            <a:ext cx="7127391" cy="542084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E78E1CD-7A69-8D1E-781F-24D8B4D3CCC1}"/>
              </a:ext>
            </a:extLst>
          </p:cNvPr>
          <p:cNvSpPr txBox="1">
            <a:spLocks/>
          </p:cNvSpPr>
          <p:nvPr/>
        </p:nvSpPr>
        <p:spPr bwMode="auto">
          <a:xfrm>
            <a:off x="4951397" y="950012"/>
            <a:ext cx="7127392" cy="283601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Sn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       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 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1</a:t>
            </a:r>
            <a:r>
              <a:rPr kumimoji="1"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......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5157324" y="50545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9A9D1EDA-FAF4-CBD3-88B9-6951F96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11" y="3807290"/>
            <a:ext cx="273685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7030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61">
            <a:extLst>
              <a:ext uri="{FF2B5EF4-FFF2-40B4-BE49-F238E27FC236}">
                <a16:creationId xmlns:a16="http://schemas.microsoft.com/office/drawing/2014/main" id="{0D2A7A7D-FD84-7B44-67EE-29D4ABCC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43" y="3762728"/>
            <a:ext cx="258445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9">
            <a:extLst>
              <a:ext uri="{FF2B5EF4-FFF2-40B4-BE49-F238E27FC236}">
                <a16:creationId xmlns:a16="http://schemas.microsoft.com/office/drawing/2014/main" id="{F23DD006-F0C9-98F7-2CF8-91385087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86" y="3821464"/>
            <a:ext cx="2622550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080AB613-8B66-6CCE-0931-6E9AA39A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383" y="3769872"/>
            <a:ext cx="26781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4080666" y="508447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矩形 60">
            <a:extLst>
              <a:ext uri="{FF2B5EF4-FFF2-40B4-BE49-F238E27FC236}">
                <a16:creationId xmlns:a16="http://schemas.microsoft.com/office/drawing/2014/main" id="{EF72D721-EF18-1F97-FA59-52A5D0B80419}"/>
              </a:ext>
            </a:extLst>
          </p:cNvPr>
          <p:cNvSpPr/>
          <p:nvPr/>
        </p:nvSpPr>
        <p:spPr>
          <a:xfrm>
            <a:off x="4821644" y="2522986"/>
            <a:ext cx="7182514" cy="642374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541178D-308B-C63B-8BBA-1C7C787AD5C3}"/>
              </a:ext>
            </a:extLst>
          </p:cNvPr>
          <p:cNvSpPr txBox="1">
            <a:spLocks/>
          </p:cNvSpPr>
          <p:nvPr/>
        </p:nvSpPr>
        <p:spPr bwMode="auto">
          <a:xfrm>
            <a:off x="4821644" y="923945"/>
            <a:ext cx="7182514" cy="2595432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       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</a:t>
            </a:r>
            <a:r>
              <a:rPr kumimoji="1" lang="en-US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的返回值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exit2: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pop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4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ret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736CC2E-1FA4-851E-4EBD-7F6259C78E3C}"/>
              </a:ext>
            </a:extLst>
          </p:cNvPr>
          <p:cNvSpPr/>
          <p:nvPr/>
        </p:nvSpPr>
        <p:spPr>
          <a:xfrm>
            <a:off x="7151759" y="508447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4013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59FF4B26-B54C-9376-AC3C-BC68C6BB9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25" y="3535876"/>
            <a:ext cx="6929024" cy="325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5239615" y="4942844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矩形 60">
            <a:extLst>
              <a:ext uri="{FF2B5EF4-FFF2-40B4-BE49-F238E27FC236}">
                <a16:creationId xmlns:a16="http://schemas.microsoft.com/office/drawing/2014/main" id="{EF72D721-EF18-1F97-FA59-52A5D0B80419}"/>
              </a:ext>
            </a:extLst>
          </p:cNvPr>
          <p:cNvSpPr/>
          <p:nvPr/>
        </p:nvSpPr>
        <p:spPr>
          <a:xfrm>
            <a:off x="4821644" y="2522986"/>
            <a:ext cx="7182514" cy="642374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541178D-308B-C63B-8BBA-1C7C787AD5C3}"/>
              </a:ext>
            </a:extLst>
          </p:cNvPr>
          <p:cNvSpPr txBox="1">
            <a:spLocks/>
          </p:cNvSpPr>
          <p:nvPr/>
        </p:nvSpPr>
        <p:spPr bwMode="auto">
          <a:xfrm>
            <a:off x="4821644" y="923945"/>
            <a:ext cx="7182514" cy="2595432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       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</a:t>
            </a:r>
            <a:r>
              <a:rPr kumimoji="1" lang="en-US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的返回值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exit2: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pop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4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ret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665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495288" cy="3513306"/>
            <a:chOff x="1887176" y="1780606"/>
            <a:chExt cx="2526840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使用无条件跳转指令，实现调用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“PC-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相对”寻址模式，计算子例程的起始地址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 Register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偏移量”寻址模式，计算子例程的起始地址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通常设置目标寄存器为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495288" cy="2589976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SEXT(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[20:0])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86BCF3-1259-D6FA-EAED-CC3898DD1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766"/>
              </p:ext>
            </p:extLst>
          </p:nvPr>
        </p:nvGraphicFramePr>
        <p:xfrm>
          <a:off x="1847481" y="4566195"/>
          <a:ext cx="7743086" cy="993774"/>
        </p:xfrm>
        <a:graphic>
          <a:graphicData uri="http://schemas.openxmlformats.org/drawingml/2006/table">
            <a:tbl>
              <a:tblPr firstRow="1" firstCol="1" bandRow="1"/>
              <a:tblGrid>
                <a:gridCol w="136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7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31                                    12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11        7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6        0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x0040 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</a:rPr>
                        <a:t>0 0000000110 0 00000000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00001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1101111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[20|10:1|11|19:12]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</a:rPr>
                        <a:t>jal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57901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18429</TotalTime>
  <Words>8423</Words>
  <Application>Microsoft Macintosh PowerPoint</Application>
  <PresentationFormat>宽屏</PresentationFormat>
  <Paragraphs>1064</Paragraphs>
  <Slides>76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KaiTi</vt:lpstr>
      <vt:lpstr>微软雅黑</vt:lpstr>
      <vt:lpstr>Arial</vt:lpstr>
      <vt:lpstr>Calibri</vt:lpstr>
      <vt:lpstr>Courier New</vt:lpstr>
      <vt:lpstr>Perpetua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1004</cp:revision>
  <dcterms:created xsi:type="dcterms:W3CDTF">2019-06-19T02:08:00Z</dcterms:created>
  <dcterms:modified xsi:type="dcterms:W3CDTF">2023-04-24T03:49:51Z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